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4" r:id="rId17"/>
    <p:sldId id="275" r:id="rId18"/>
    <p:sldId id="276" r:id="rId19"/>
    <p:sldId id="277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9B25-4F0B-447F-ABC0-5D04325A4B25}" type="datetimeFigureOut">
              <a:rPr lang="ar-IQ" smtClean="0"/>
              <a:t>23/06/1439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5BA2-07F4-4E19-871B-B9FC332FA638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0227" y="620688"/>
            <a:ext cx="7772400" cy="1470025"/>
          </a:xfrm>
        </p:spPr>
        <p:txBody>
          <a:bodyPr/>
          <a:lstStyle/>
          <a:p>
            <a:r>
              <a:rPr lang="ar-IQ" dirty="0" smtClean="0"/>
              <a:t>التدليك </a:t>
            </a:r>
            <a:r>
              <a:rPr lang="en-US" dirty="0" smtClean="0"/>
              <a:t>Massage </a:t>
            </a:r>
            <a:endParaRPr lang="ar-IQ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200800" cy="34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0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pPr algn="ctr"/>
            <a:r>
              <a:rPr lang="ar-IQ" sz="3600" dirty="0" smtClean="0"/>
              <a:t>العوامل التي يجب مراعاتها عند التدليك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>
                <a:solidFill>
                  <a:schemeClr val="bg1"/>
                </a:solidFill>
              </a:rPr>
              <a:t>تحديد الهدف من التدليك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تحديد الشدة او قوة التدليك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تحديد نوع التدليك الذي يجب ان يستخدم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في البداية يجب ان يكون تأثير التدليك احمائي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في نهاية الجلسة يجب ان يترك اللاعب وهو في حالة استرخاء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تكرار التدليك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المدة الزمنية من 15 -20 دقيقة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9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924475"/>
          </a:xfrm>
        </p:spPr>
        <p:txBody>
          <a:bodyPr/>
          <a:lstStyle/>
          <a:p>
            <a:pPr algn="ctr"/>
            <a:r>
              <a:rPr lang="ar-IQ" dirty="0" smtClean="0"/>
              <a:t>الاسس العلمية لتطبيق التدليك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IQ" sz="2000" dirty="0" smtClean="0">
                <a:solidFill>
                  <a:schemeClr val="bg1"/>
                </a:solidFill>
              </a:rPr>
              <a:t>راحة المصاب على سرير مناسب مع وضع وسادة تحت المنطقة المراد تدليكها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اتخاذ الوضع الامثل للاسترخاء الكامل للجسم والجزء المراد تدليكه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يجب ان تكون الملابس غير محكمة مع نزع الملابس في المنطقة المراد تدليكها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يعتمد التدليك على المهارة اكثر من القوة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درجة حرارة الغرفة 22 درجة مئوية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تغطية الفرد حسب رغبته وابقاء الجزء المصاب مكشوف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في البداية يؤدى التدليك بلطف وخفة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التدليك يكون باتجاه القلب</a:t>
            </a:r>
          </a:p>
          <a:p>
            <a:r>
              <a:rPr lang="ar-IQ" sz="2000" dirty="0" smtClean="0">
                <a:solidFill>
                  <a:schemeClr val="bg1"/>
                </a:solidFill>
              </a:rPr>
              <a:t>استخدام البودر او زيوت بحسب حالة الجلد على يد المعالج فقط</a:t>
            </a:r>
            <a:endParaRPr lang="ar-IQ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اوضاع الجسم عند التدليك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>
                <a:solidFill>
                  <a:schemeClr val="bg1"/>
                </a:solidFill>
              </a:rPr>
              <a:t>الرأس والوجه والرقبة والقفص الصدري والاطراف العليا من وضع الجلوس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الاطراف السفلى من وضع الاستلقاء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المفاصل من وضع الانثناء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الظهر من وضع الانبطاح والقدم خارج المنضدة ووضع وسادة تحت البطن والصدر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البطن من وضع الاستلقاء مع ثني الركبتين والرأس مرتفع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2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ترتيب تدليك اجزاء الجسم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>
                <a:solidFill>
                  <a:schemeClr val="bg1"/>
                </a:solidFill>
              </a:rPr>
              <a:t>يبدأ التدليك بالأجزاء الكبيرة من الجسم مما يسرع الدورة الدموية واللمفاوية في الاجزاء السفلى ويبدأ من الذراعين ثم الرجلين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يتم يدليك الطرف العلوي الايسر ثم الطرف السفلي الايسر ثم الطرف العلوي الايمن والطرف السفلي الايمن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ثم تدليك الصدر وعضلات الرقبة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ثم الظهر والجزء الخلفي من الفخذ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واخيرا الرأس والوجه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موانع استخدام التدليك العامة</a:t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>
                <a:solidFill>
                  <a:schemeClr val="bg1"/>
                </a:solidFill>
              </a:rPr>
              <a:t>الحمى العالية</a:t>
            </a:r>
          </a:p>
          <a:p>
            <a:r>
              <a:rPr lang="ar-IQ" dirty="0">
                <a:solidFill>
                  <a:schemeClr val="bg1"/>
                </a:solidFill>
              </a:rPr>
              <a:t> </a:t>
            </a:r>
            <a:r>
              <a:rPr lang="ar-IQ" dirty="0" smtClean="0">
                <a:solidFill>
                  <a:schemeClr val="bg1"/>
                </a:solidFill>
              </a:rPr>
              <a:t>الانتفاخ الشديد والتقيح في المكان المراد تدليكه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النزف الخارجي والداخلي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الجروح والحثرة الدموية وخاصة الجروح الكبيرة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الالتهابات بأنواعها ( داخلية او خارجية )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مشاكل القلب وامراض الاوعية الدموية 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الامراض العصبية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الامراض الجلدية والجلد بالغ الحساسية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تمزق العضلات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السرطان والاورام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الحروق</a:t>
            </a:r>
          </a:p>
          <a:p>
            <a:r>
              <a:rPr lang="ar-IQ" dirty="0">
                <a:solidFill>
                  <a:schemeClr val="bg1"/>
                </a:solidFill>
              </a:rPr>
              <a:t> </a:t>
            </a:r>
            <a:r>
              <a:rPr lang="ar-IQ" dirty="0" smtClean="0">
                <a:solidFill>
                  <a:schemeClr val="bg1"/>
                </a:solidFill>
              </a:rPr>
              <a:t>الحمل 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الدوالي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عمليات زرع الجلد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عند استخدام مسامير او الواح معدنية لتثبيت الكسر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الصرع والربو</a:t>
            </a:r>
          </a:p>
          <a:p>
            <a:r>
              <a:rPr lang="ar-IQ" dirty="0" smtClean="0">
                <a:solidFill>
                  <a:schemeClr val="bg1"/>
                </a:solidFill>
              </a:rPr>
              <a:t>صعوبة التنفس</a:t>
            </a:r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7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انماط وحركات التدليك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060848"/>
            <a:ext cx="7125112" cy="4051437"/>
          </a:xfrm>
        </p:spPr>
        <p:txBody>
          <a:bodyPr>
            <a:normAutofit/>
          </a:bodyPr>
          <a:lstStyle/>
          <a:p>
            <a:r>
              <a:rPr lang="ar-IQ" sz="2400" dirty="0" smtClean="0">
                <a:solidFill>
                  <a:schemeClr val="bg1"/>
                </a:solidFill>
              </a:rPr>
              <a:t>التدليك المسحي او اللمسي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التدليك الاحتكاكي او </a:t>
            </a:r>
            <a:r>
              <a:rPr lang="ar-IQ" sz="2400" dirty="0" err="1" smtClean="0">
                <a:solidFill>
                  <a:schemeClr val="bg1"/>
                </a:solidFill>
              </a:rPr>
              <a:t>الفركي</a:t>
            </a:r>
            <a:endParaRPr lang="ar-IQ" sz="2400" dirty="0" smtClean="0">
              <a:solidFill>
                <a:schemeClr val="bg1"/>
              </a:solidFill>
            </a:endParaRPr>
          </a:p>
          <a:p>
            <a:r>
              <a:rPr lang="ar-IQ" sz="2400" dirty="0" smtClean="0">
                <a:solidFill>
                  <a:schemeClr val="bg1"/>
                </a:solidFill>
              </a:rPr>
              <a:t>التدليك </a:t>
            </a:r>
            <a:r>
              <a:rPr lang="ar-IQ" sz="2400" dirty="0" err="1" smtClean="0">
                <a:solidFill>
                  <a:schemeClr val="bg1"/>
                </a:solidFill>
              </a:rPr>
              <a:t>العجني</a:t>
            </a:r>
            <a:r>
              <a:rPr lang="ar-IQ" sz="2400" dirty="0" smtClean="0">
                <a:solidFill>
                  <a:schemeClr val="bg1"/>
                </a:solidFill>
              </a:rPr>
              <a:t> ويشمل بالضغط والعصر </a:t>
            </a:r>
            <a:r>
              <a:rPr lang="ar-IQ" sz="2400" dirty="0" err="1" smtClean="0">
                <a:solidFill>
                  <a:schemeClr val="bg1"/>
                </a:solidFill>
              </a:rPr>
              <a:t>والالتقاطي</a:t>
            </a:r>
            <a:r>
              <a:rPr lang="ar-IQ" sz="2400" dirty="0" smtClean="0">
                <a:solidFill>
                  <a:schemeClr val="bg1"/>
                </a:solidFill>
              </a:rPr>
              <a:t> والبرم واللوي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التدليك الطرقي ويشمل </a:t>
            </a:r>
            <a:r>
              <a:rPr lang="ar-IQ" sz="2400" dirty="0" err="1" smtClean="0">
                <a:solidFill>
                  <a:schemeClr val="bg1"/>
                </a:solidFill>
              </a:rPr>
              <a:t>الطبطبي</a:t>
            </a:r>
            <a:r>
              <a:rPr lang="ar-IQ" sz="2400" dirty="0" smtClean="0">
                <a:solidFill>
                  <a:schemeClr val="bg1"/>
                </a:solidFill>
              </a:rPr>
              <a:t> </a:t>
            </a:r>
            <a:r>
              <a:rPr lang="ar-IQ" sz="2400" dirty="0" err="1" smtClean="0">
                <a:solidFill>
                  <a:schemeClr val="bg1"/>
                </a:solidFill>
              </a:rPr>
              <a:t>والتصفيقي</a:t>
            </a:r>
            <a:r>
              <a:rPr lang="ar-IQ" sz="2400" dirty="0" smtClean="0">
                <a:solidFill>
                  <a:schemeClr val="bg1"/>
                </a:solidFill>
              </a:rPr>
              <a:t> والنقري </a:t>
            </a:r>
            <a:r>
              <a:rPr lang="ar-IQ" sz="2400" dirty="0" err="1" smtClean="0">
                <a:solidFill>
                  <a:schemeClr val="bg1"/>
                </a:solidFill>
              </a:rPr>
              <a:t>الضربي</a:t>
            </a:r>
            <a:r>
              <a:rPr lang="ar-IQ" sz="2400" dirty="0" smtClean="0">
                <a:solidFill>
                  <a:schemeClr val="bg1"/>
                </a:solidFill>
              </a:rPr>
              <a:t> </a:t>
            </a:r>
            <a:r>
              <a:rPr lang="ar-IQ" sz="2400" dirty="0" err="1" smtClean="0">
                <a:solidFill>
                  <a:schemeClr val="bg1"/>
                </a:solidFill>
              </a:rPr>
              <a:t>والسطري</a:t>
            </a:r>
            <a:endParaRPr lang="ar-IQ" sz="2400" dirty="0" smtClean="0">
              <a:solidFill>
                <a:schemeClr val="bg1"/>
              </a:solidFill>
            </a:endParaRPr>
          </a:p>
          <a:p>
            <a:r>
              <a:rPr lang="ar-IQ" sz="2400" dirty="0" smtClean="0">
                <a:solidFill>
                  <a:schemeClr val="bg1"/>
                </a:solidFill>
              </a:rPr>
              <a:t>التدليك </a:t>
            </a:r>
            <a:r>
              <a:rPr lang="ar-IQ" sz="2400" dirty="0" err="1" smtClean="0">
                <a:solidFill>
                  <a:schemeClr val="bg1"/>
                </a:solidFill>
              </a:rPr>
              <a:t>الارتعاشي</a:t>
            </a:r>
            <a:endParaRPr lang="ar-IQ" sz="2400" dirty="0" smtClean="0">
              <a:solidFill>
                <a:schemeClr val="bg1"/>
              </a:solidFill>
            </a:endParaRPr>
          </a:p>
          <a:p>
            <a:r>
              <a:rPr lang="ar-IQ" sz="2400" dirty="0" smtClean="0">
                <a:solidFill>
                  <a:schemeClr val="bg1"/>
                </a:solidFill>
              </a:rPr>
              <a:t>التدليك الكهربائي الاهتزازي</a:t>
            </a:r>
          </a:p>
          <a:p>
            <a:endParaRPr lang="ar-IQ" sz="2400" dirty="0" smtClean="0">
              <a:solidFill>
                <a:schemeClr val="bg1"/>
              </a:solidFill>
            </a:endParaRPr>
          </a:p>
          <a:p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9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b="1" dirty="0" smtClean="0"/>
              <a:t>أنواع التدليك</a:t>
            </a:r>
            <a:endParaRPr lang="ar-IQ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2000" b="1" dirty="0" smtClean="0"/>
              <a:t>التدليك </a:t>
            </a:r>
            <a:r>
              <a:rPr lang="ar-IQ" sz="2000" b="1" dirty="0"/>
              <a:t>الصحي</a:t>
            </a:r>
            <a:br>
              <a:rPr lang="ar-IQ" sz="2000" b="1" dirty="0"/>
            </a:br>
            <a:r>
              <a:rPr lang="ar-IQ" sz="2000" b="1" dirty="0">
                <a:solidFill>
                  <a:schemeClr val="bg1"/>
                </a:solidFill>
              </a:rPr>
              <a:t>يستخدم للوقاية من الأمراض، العناية بالجسد، زيادة القدرة على العمل، إزالة التعب العضلي و النفسي و </a:t>
            </a:r>
            <a:r>
              <a:rPr lang="ar-IQ" sz="2000" b="1" dirty="0" smtClean="0">
                <a:solidFill>
                  <a:schemeClr val="bg1"/>
                </a:solidFill>
              </a:rPr>
              <a:t>الاسترخاء.</a:t>
            </a:r>
            <a:r>
              <a:rPr lang="ar-IQ" sz="2000" b="1" dirty="0">
                <a:solidFill>
                  <a:schemeClr val="bg1"/>
                </a:solidFill>
              </a:rPr>
              <a:t/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حيث يتم تدليك الجسم كاملا أو أجزاء معينة منه. 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تستغرق الجلسة من 40 إلى 90 دقيقة.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جلسة واحدة أسبوعيا تكفي لتحقيق الأهداف المرجوة.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/>
            </a:r>
            <a:br>
              <a:rPr lang="ar-IQ" sz="2000" b="1" dirty="0">
                <a:solidFill>
                  <a:schemeClr val="bg1"/>
                </a:solidFill>
              </a:rPr>
            </a:br>
            <a:endParaRPr lang="ar-IQ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124744"/>
            <a:ext cx="7125112" cy="4896544"/>
          </a:xfrm>
        </p:spPr>
        <p:txBody>
          <a:bodyPr/>
          <a:lstStyle/>
          <a:p>
            <a:r>
              <a:rPr lang="ar-IQ" sz="2000" b="1" dirty="0"/>
              <a:t>التدليك العلاجي (الطبي)</a:t>
            </a:r>
          </a:p>
          <a:p>
            <a:r>
              <a:rPr lang="ar-IQ" sz="2000" b="1" dirty="0">
                <a:solidFill>
                  <a:schemeClr val="bg1"/>
                </a:solidFill>
              </a:rPr>
              <a:t>يهدف لمعالجة الإصابات و الأمراض التي يمكن علاجها عن طريق التدليك وهو عنصر هام من عناصر العلاج المتكامل.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وقد أظهر التدليك العلاجي فعاليته في إزالة آلام الظهر، الرقبة و التشنجات العضلية، علاج الشلل غير المكتمل، تصحيح تشوهات العمود الفقري، و بعد الكسور لإعادة تأهيل المنطقة المصابة، و غيرها من الحالات.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يجب </a:t>
            </a:r>
            <a:r>
              <a:rPr lang="ar-IQ" sz="2000" b="1" dirty="0" smtClean="0">
                <a:solidFill>
                  <a:schemeClr val="bg1"/>
                </a:solidFill>
              </a:rPr>
              <a:t>استشارة </a:t>
            </a:r>
            <a:r>
              <a:rPr lang="ar-IQ" sz="2000" b="1" dirty="0">
                <a:solidFill>
                  <a:schemeClr val="bg1"/>
                </a:solidFill>
              </a:rPr>
              <a:t>الطبيب قبل تلقي هذا التدليك.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يستخدم التدليك العلاجي بالتزامن مع التمارين العلاجية.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عدد جلسات التدليك العلاجي من 12 إلى 18 جلسة، و ذلك متعلق بنوع المرض و مراحله، بمعدل 3 جلسات أسبوعيا. الدورة العلاجية تعاد في حال الضرورة بعد 15-30 يوم.</a:t>
            </a:r>
            <a:br>
              <a:rPr lang="ar-IQ" sz="2000" b="1" dirty="0">
                <a:solidFill>
                  <a:schemeClr val="bg1"/>
                </a:solidFill>
              </a:rPr>
            </a:br>
            <a:endParaRPr lang="ar-IQ" sz="2000" b="1" dirty="0">
              <a:solidFill>
                <a:schemeClr val="bg1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4560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r>
              <a:rPr lang="ar-IQ" sz="2000" b="1" dirty="0"/>
              <a:t>التدليك الرياضي</a:t>
            </a:r>
          </a:p>
          <a:p>
            <a:r>
              <a:rPr lang="ar-IQ" sz="2000" b="1" dirty="0">
                <a:solidFill>
                  <a:schemeClr val="bg1"/>
                </a:solidFill>
              </a:rPr>
              <a:t>يستخدم التدليك الرياضي لتحضير الرياضيين للممارسات الرياضية الذي يعتبر جزء هام من العملية التدريبية.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له أهميته بعد الجهد البدني </a:t>
            </a:r>
            <a:r>
              <a:rPr lang="ar-IQ" sz="2000" b="1" dirty="0" smtClean="0">
                <a:solidFill>
                  <a:schemeClr val="bg1"/>
                </a:solidFill>
              </a:rPr>
              <a:t>للاستشفاء </a:t>
            </a:r>
            <a:r>
              <a:rPr lang="ar-IQ" sz="2000" b="1" dirty="0">
                <a:solidFill>
                  <a:schemeClr val="bg1"/>
                </a:solidFill>
              </a:rPr>
              <a:t>و إعادة تنشيط وظائف الجسم، و إزالة التعب، ثم رفع القدرة على العمل و الوقاية من إصابات الجهاز الحركي.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أضف إلى ذلك أن للتدليك الرياضي أهميته في إعادة تأهيل و علاج الرياضيين بعد إصابتهم.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في الوقت الحاضر أصبح المدلك عنصراً مهماً ضمن الفرق و المنتخبات الرياضية مثل المدرب و الطبيب</a:t>
            </a:r>
          </a:p>
          <a:p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46488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>
            <a:normAutofit/>
          </a:bodyPr>
          <a:lstStyle/>
          <a:p>
            <a:r>
              <a:rPr lang="ar-IQ" sz="2000" b="1" dirty="0"/>
              <a:t>التدليك التجميلي</a:t>
            </a:r>
          </a:p>
          <a:p>
            <a:r>
              <a:rPr lang="ar-IQ" sz="2000" b="1" dirty="0">
                <a:solidFill>
                  <a:schemeClr val="bg1"/>
                </a:solidFill>
              </a:rPr>
              <a:t>هاجس البحث عن الجمال والكمال لدى الإنسان كان شغله الشاغل في كل الأوقات قديماً و حديثاً. 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 smtClean="0">
                <a:solidFill>
                  <a:schemeClr val="bg1"/>
                </a:solidFill>
              </a:rPr>
              <a:t>واستعمل </a:t>
            </a:r>
            <a:r>
              <a:rPr lang="ar-IQ" sz="2000" b="1" dirty="0">
                <a:solidFill>
                  <a:schemeClr val="bg1"/>
                </a:solidFill>
              </a:rPr>
              <a:t>التدليك لجلب الجمال الخارجي و المحافظة على جمال وشباب البشرة ومحاربة </a:t>
            </a:r>
            <a:r>
              <a:rPr lang="ar-IQ" sz="2000" b="1" dirty="0" smtClean="0">
                <a:solidFill>
                  <a:schemeClr val="bg1"/>
                </a:solidFill>
              </a:rPr>
              <a:t>شيخوخته </a:t>
            </a:r>
            <a:r>
              <a:rPr lang="ar-IQ" sz="2000" b="1" dirty="0">
                <a:solidFill>
                  <a:schemeClr val="bg1"/>
                </a:solidFill>
              </a:rPr>
              <a:t>المبكرة ، وكذلك علاج جلد الوجه و الرقبة غير السوي .</a:t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- المناطق التي يتم تدليكها في عملية التدليك التجميلي غالباً هي :</a:t>
            </a:r>
            <a:br>
              <a:rPr lang="ar-IQ" sz="2000" b="1" dirty="0">
                <a:solidFill>
                  <a:schemeClr val="bg1"/>
                </a:solidFill>
              </a:rPr>
            </a:br>
            <a:endParaRPr lang="ar-IQ" sz="2000" b="1" dirty="0">
              <a:solidFill>
                <a:schemeClr val="bg1"/>
              </a:solidFill>
            </a:endParaRPr>
          </a:p>
          <a:p>
            <a:r>
              <a:rPr lang="ar-IQ" sz="2000" b="1" dirty="0">
                <a:solidFill>
                  <a:schemeClr val="bg1"/>
                </a:solidFill>
              </a:rPr>
              <a:t/>
            </a:r>
            <a:br>
              <a:rPr lang="ar-IQ" sz="2000" b="1" dirty="0">
                <a:solidFill>
                  <a:schemeClr val="bg1"/>
                </a:solidFill>
              </a:rPr>
            </a:br>
            <a:r>
              <a:rPr lang="ar-IQ" sz="2000" b="1" dirty="0">
                <a:solidFill>
                  <a:schemeClr val="bg1"/>
                </a:solidFill>
              </a:rPr>
              <a:t>فروة شعر الرأس </a:t>
            </a:r>
          </a:p>
          <a:p>
            <a:r>
              <a:rPr lang="ar-IQ" sz="2000" b="1" dirty="0">
                <a:solidFill>
                  <a:schemeClr val="bg1"/>
                </a:solidFill>
              </a:rPr>
              <a:t>الوجه </a:t>
            </a:r>
            <a:br>
              <a:rPr lang="ar-IQ" sz="2000" b="1" dirty="0">
                <a:solidFill>
                  <a:schemeClr val="bg1"/>
                </a:solidFill>
              </a:rPr>
            </a:br>
            <a:endParaRPr lang="ar-IQ" sz="2000" b="1" dirty="0">
              <a:solidFill>
                <a:schemeClr val="bg1"/>
              </a:solidFill>
            </a:endParaRPr>
          </a:p>
          <a:p>
            <a:r>
              <a:rPr lang="ar-IQ" sz="2000" b="1" dirty="0">
                <a:solidFill>
                  <a:schemeClr val="bg1"/>
                </a:solidFill>
              </a:rPr>
              <a:t>القسم الأمامي للرقبة</a:t>
            </a:r>
            <a:r>
              <a:rPr lang="ar-IQ" sz="2000" b="1" dirty="0"/>
              <a:t>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105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400" dirty="0" smtClean="0"/>
              <a:t>تعريف التدليك</a:t>
            </a:r>
            <a:endParaRPr lang="ar-IQ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285935"/>
          </a:xfrm>
        </p:spPr>
        <p:txBody>
          <a:bodyPr>
            <a:normAutofit/>
          </a:bodyPr>
          <a:lstStyle/>
          <a:p>
            <a:pPr algn="just"/>
            <a:r>
              <a:rPr lang="ar-IQ" sz="2800" dirty="0" smtClean="0">
                <a:solidFill>
                  <a:schemeClr val="bg1"/>
                </a:solidFill>
              </a:rPr>
              <a:t>هو احدى وسائل العلاج الطبيعي وهو مجموعة من الحركات التي تؤدى باليد او الاَله على انسجة الجسم بهدف التأثير على الاجهزة المختلفة مثل الجهاز الدوري والعضلي والعصبي وبقية اجهزة الجسم , ويحدث التأثير بحركات خاصة ومحددة مثل المسح , فرك, عصر , عجن , طرق , ضغط , نقر واهتزاز على الجسم بصورة مباشرة في الهواء او الماء موضوعة على اسس علمية.</a:t>
            </a:r>
            <a:endParaRPr lang="ar-IQ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48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552728" cy="3048000"/>
          </a:xfrm>
        </p:spPr>
      </p:pic>
    </p:spTree>
    <p:extLst>
      <p:ext uri="{BB962C8B-B14F-4D97-AF65-F5344CB8AC3E}">
        <p14:creationId xmlns:p14="http://schemas.microsoft.com/office/powerpoint/2010/main" val="299671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85301"/>
            <a:ext cx="3115047" cy="273630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145532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5976664" cy="27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40060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12" y="1806575"/>
            <a:ext cx="4829375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38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695325"/>
            <a:ext cx="6905625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09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41041"/>
            <a:ext cx="762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28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119"/>
            <a:ext cx="8568952" cy="613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59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ar-IQ" sz="3600" dirty="0" smtClean="0"/>
              <a:t>التأثير الفسيولوجي للتدليك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052736"/>
            <a:ext cx="8352928" cy="5805264"/>
          </a:xfrm>
        </p:spPr>
        <p:txBody>
          <a:bodyPr>
            <a:noAutofit/>
          </a:bodyPr>
          <a:lstStyle/>
          <a:p>
            <a:r>
              <a:rPr lang="ar-IQ" sz="1900" dirty="0" smtClean="0">
                <a:solidFill>
                  <a:schemeClr val="bg1"/>
                </a:solidFill>
              </a:rPr>
              <a:t>يهيج التدليك النهايات العصبية المتشعبة الكثيرة الموجودة داخل الجلد والعضلات والاوتار والاربطة والأجهزة الداخلية للجسم بحيث يحدث رد فعل عام في الجسم ويتمثل في :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تحسن الدورة الدموية والعمليات الايضية و ينشط رجوع الدم الوريدي ويزيد من حجم الاوعية الدموية والشعيرات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توثر في حركة السوائل في الجسم ( الدم واللمف والسوائل ما بين الانسجة والخلايا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رفع درجة الحرارة في المناطق المدلكة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التخلص من خلايا الجلد ( البثور ) وتحسين التنفس الجلدي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يؤثر على العضلات والدهون والانسجة الضامة في استعادة حيويتها 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ازالة التعب والارهاق والتوتر 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يساعد على الاسترخاء والهدوء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يزيد من كفاءة الهرمونات العصبية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التخلص من الالتصاق في الانسجة الرخوة</a:t>
            </a:r>
          </a:p>
          <a:p>
            <a:r>
              <a:rPr lang="ar-IQ" sz="1900" dirty="0" smtClean="0">
                <a:solidFill>
                  <a:schemeClr val="bg1"/>
                </a:solidFill>
              </a:rPr>
              <a:t>تسكين الالم</a:t>
            </a:r>
          </a:p>
          <a:p>
            <a:endParaRPr lang="ar-IQ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تأثير التدليك على العضلات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1900" dirty="0">
                <a:solidFill>
                  <a:schemeClr val="bg1"/>
                </a:solidFill>
              </a:rPr>
              <a:t>يخفف من حدة الألم والتوتر والتصلب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يزيد من مرونة وحركة المفاصل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يخفف من تشنجات والتقلص الحاد للعضلات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يساعد على سرعة عملية الاستشفاء من التعب والارهاق</a:t>
            </a:r>
          </a:p>
          <a:p>
            <a:r>
              <a:rPr lang="ar-IQ" sz="1900" dirty="0">
                <a:solidFill>
                  <a:schemeClr val="bg1"/>
                </a:solidFill>
              </a:rPr>
              <a:t>تحسين النشاط الكهربائي للعضلات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يمنع ضمور العضلات الناجمة من الخمول او طول فترة العلاج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498"/>
            <a:ext cx="32004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تأثير التدليك على </a:t>
            </a:r>
            <a:r>
              <a:rPr lang="ar-IQ" dirty="0" smtClean="0"/>
              <a:t>الدورة الدموية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1900" dirty="0">
                <a:solidFill>
                  <a:schemeClr val="bg1"/>
                </a:solidFill>
              </a:rPr>
              <a:t>يزيد من تدفق الدم للأنسجة والاعصاب التي بدورها تخفف الكثير من الألم عن طريق التأثير الميكانيكي الضاغط على الاوعية الدموية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يزيد من تدفق الاوكسجين والمواد الغذائية للخلايا والانسجة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يخفف من </a:t>
            </a:r>
            <a:r>
              <a:rPr lang="ar-IQ" sz="1900" dirty="0">
                <a:solidFill>
                  <a:schemeClr val="bg1"/>
                </a:solidFill>
              </a:rPr>
              <a:t>ضغط الدم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يقلل من معدل ضربات القلب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يحسن من عمليات الايض والتخلص من مخلفات الايض</a:t>
            </a:r>
          </a:p>
          <a:p>
            <a:r>
              <a:rPr lang="ar-IQ" sz="1900" dirty="0">
                <a:solidFill>
                  <a:schemeClr val="bg1"/>
                </a:solidFill>
              </a:rPr>
              <a:t>تنشيط حركة كريات الدم الحمراء والبيضاء </a:t>
            </a:r>
            <a:r>
              <a:rPr lang="ar-IQ" sz="1900" dirty="0" err="1">
                <a:solidFill>
                  <a:schemeClr val="bg1"/>
                </a:solidFill>
              </a:rPr>
              <a:t>وهيموكلوبين</a:t>
            </a:r>
            <a:r>
              <a:rPr lang="ar-IQ" sz="1900" dirty="0">
                <a:solidFill>
                  <a:schemeClr val="bg1"/>
                </a:solidFill>
              </a:rPr>
              <a:t> الدم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ينشط التبادل الغازي بين الأوعية الدموية والانسجة وبالعكس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" y="2924944"/>
            <a:ext cx="1828978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80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تأثير التدليك على </a:t>
            </a:r>
            <a:r>
              <a:rPr lang="ar-IQ" dirty="0" smtClean="0"/>
              <a:t>الجهاز اللمفاوي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1900" dirty="0">
                <a:solidFill>
                  <a:schemeClr val="bg1"/>
                </a:solidFill>
              </a:rPr>
              <a:t>يزيد من خاصية الجزيئات الكبيرة والمواد الضارة </a:t>
            </a:r>
            <a:r>
              <a:rPr lang="ar-IQ" sz="1900" dirty="0" err="1">
                <a:solidFill>
                  <a:schemeClr val="bg1"/>
                </a:solidFill>
              </a:rPr>
              <a:t>للاوعية</a:t>
            </a:r>
            <a:r>
              <a:rPr lang="ar-IQ" sz="1900" dirty="0">
                <a:solidFill>
                  <a:schemeClr val="bg1"/>
                </a:solidFill>
              </a:rPr>
              <a:t> اللمفاوية التي يصعب امتصاصها من خلال جدران الاوعية الدموية</a:t>
            </a:r>
          </a:p>
          <a:p>
            <a:r>
              <a:rPr lang="ar-IQ" sz="1900" dirty="0">
                <a:solidFill>
                  <a:schemeClr val="bg1"/>
                </a:solidFill>
              </a:rPr>
              <a:t>تنشيط الجهاز اللمفاوي الذي يكون عادة بطيء اذا كان محمل بالمخلفات الذائبة</a:t>
            </a:r>
          </a:p>
          <a:p>
            <a:r>
              <a:rPr lang="ar-IQ" sz="1900" dirty="0">
                <a:solidFill>
                  <a:schemeClr val="bg1"/>
                </a:solidFill>
              </a:rPr>
              <a:t>تحفيز جهاز المناعة للوقاية من الامراض</a:t>
            </a:r>
          </a:p>
          <a:p>
            <a:r>
              <a:rPr lang="ar-IQ" sz="1900" dirty="0">
                <a:solidFill>
                  <a:schemeClr val="bg1"/>
                </a:solidFill>
              </a:rPr>
              <a:t>زيادة السرعة في تطهير الجسم من المحلفات السامة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53798"/>
            <a:ext cx="1905000" cy="24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0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تأثير التدليك على الجهاز </a:t>
            </a:r>
            <a:r>
              <a:rPr lang="ar-IQ" dirty="0" smtClean="0"/>
              <a:t>العصبي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1900" dirty="0">
                <a:solidFill>
                  <a:schemeClr val="bg1"/>
                </a:solidFill>
              </a:rPr>
              <a:t>تنشيط الجهاز العصبي لعملية نقل الإيعازات العصبية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يساعد الاسترخاء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يخفف الألم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يخفف من الارق والارهاق</a:t>
            </a:r>
          </a:p>
          <a:p>
            <a:r>
              <a:rPr lang="ar-IQ" sz="1900" dirty="0">
                <a:solidFill>
                  <a:schemeClr val="bg1"/>
                </a:solidFill>
              </a:rPr>
              <a:t>يساعد على افراز </a:t>
            </a:r>
            <a:r>
              <a:rPr lang="ar-IQ" sz="1900" dirty="0" err="1" smtClean="0">
                <a:solidFill>
                  <a:schemeClr val="bg1"/>
                </a:solidFill>
              </a:rPr>
              <a:t>الاندروفين</a:t>
            </a:r>
            <a:r>
              <a:rPr lang="ar-IQ" sz="1900" dirty="0" smtClean="0">
                <a:solidFill>
                  <a:schemeClr val="bg1"/>
                </a:solidFill>
              </a:rPr>
              <a:t> </a:t>
            </a:r>
            <a:r>
              <a:rPr lang="ar-IQ" sz="1900" dirty="0">
                <a:solidFill>
                  <a:schemeClr val="bg1"/>
                </a:solidFill>
              </a:rPr>
              <a:t>في الجسم المسؤول عن تسكين الألم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6" y="1988840"/>
            <a:ext cx="2158402" cy="2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8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تأثير التدليك على الجهاز </a:t>
            </a:r>
            <a:r>
              <a:rPr lang="ar-IQ" dirty="0" smtClean="0"/>
              <a:t>الهضمي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يخفف من الإمساك عند تدليك البطن</a:t>
            </a:r>
          </a:p>
          <a:p>
            <a:r>
              <a:rPr lang="ar-IQ" dirty="0" smtClean="0"/>
              <a:t>يريح عضلات البطن والامعاء</a:t>
            </a:r>
          </a:p>
          <a:p>
            <a:r>
              <a:rPr lang="ar-IQ" dirty="0" smtClean="0"/>
              <a:t>يساعد علة تحريك المخلفات في الأمعاء ويحسن عملية الايض</a:t>
            </a:r>
          </a:p>
          <a:p>
            <a:r>
              <a:rPr lang="ar-IQ" dirty="0" smtClean="0"/>
              <a:t>تحسين عملية الامتصاص</a:t>
            </a:r>
          </a:p>
          <a:p>
            <a:r>
              <a:rPr lang="ar-IQ" dirty="0" smtClean="0"/>
              <a:t>تحسين في الدورة البابية للكبد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42" y="4160960"/>
            <a:ext cx="3058502" cy="20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sz="4000" dirty="0" smtClean="0"/>
              <a:t>اغراض التدليك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>
                <a:solidFill>
                  <a:schemeClr val="bg1"/>
                </a:solidFill>
              </a:rPr>
              <a:t>زيادة تغذية العضلات المدلكة عن طريق زيادة الدم الواصل اليها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التخلص من الفضلات وازالة التعب وتصريفها عن طريق الجهاز اللمفاوي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تنشيط العضلات</a:t>
            </a:r>
          </a:p>
          <a:p>
            <a:r>
              <a:rPr lang="ar-IQ" sz="2400" dirty="0">
                <a:solidFill>
                  <a:schemeClr val="bg1"/>
                </a:solidFill>
              </a:rPr>
              <a:t> </a:t>
            </a:r>
            <a:r>
              <a:rPr lang="ar-IQ" sz="2400" dirty="0" smtClean="0">
                <a:solidFill>
                  <a:schemeClr val="bg1"/>
                </a:solidFill>
              </a:rPr>
              <a:t>تهيئة الجسم قبل اداء التمارين ( الاحماء ) وبعد اداء الجهد</a:t>
            </a:r>
          </a:p>
          <a:p>
            <a:r>
              <a:rPr lang="ar-IQ" sz="2400" dirty="0" smtClean="0">
                <a:solidFill>
                  <a:schemeClr val="bg1"/>
                </a:solidFill>
              </a:rPr>
              <a:t>ارتخاء ومطاطية العضلات وزيادة مرونة المفاصل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2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nter">
    <a:dk1>
      <a:sysClr val="windowText" lastClr="000000"/>
    </a:dk1>
    <a:lt1>
      <a:sysClr val="window" lastClr="FFFFFF"/>
    </a:lt1>
    <a:dk2>
      <a:srgbClr val="1F7BB6"/>
    </a:dk2>
    <a:lt2>
      <a:srgbClr val="C5E1FE"/>
    </a:lt2>
    <a:accent1>
      <a:srgbClr val="B2BDC1"/>
    </a:accent1>
    <a:accent2>
      <a:srgbClr val="767D83"/>
    </a:accent2>
    <a:accent3>
      <a:srgbClr val="3E505C"/>
    </a:accent3>
    <a:accent4>
      <a:srgbClr val="386489"/>
    </a:accent4>
    <a:accent5>
      <a:srgbClr val="4C80AF"/>
    </a:accent5>
    <a:accent6>
      <a:srgbClr val="7DA7D1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821</Words>
  <Application>Microsoft Office PowerPoint</Application>
  <PresentationFormat>عرض على الشاشة (4:3)</PresentationFormat>
  <Paragraphs>119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4" baseType="lpstr">
      <vt:lpstr>Arial</vt:lpstr>
      <vt:lpstr>Courier New</vt:lpstr>
      <vt:lpstr>Tahoma</vt:lpstr>
      <vt:lpstr>Trebuchet MS</vt:lpstr>
      <vt:lpstr>Verdana</vt:lpstr>
      <vt:lpstr>Wingdings 2</vt:lpstr>
      <vt:lpstr>Winter</vt:lpstr>
      <vt:lpstr>التدليك Massage </vt:lpstr>
      <vt:lpstr>تعريف التدليك</vt:lpstr>
      <vt:lpstr>التأثير الفسيولوجي للتدليك</vt:lpstr>
      <vt:lpstr>تأثير التدليك على العضلات</vt:lpstr>
      <vt:lpstr>تأثير التدليك على الدورة الدموية</vt:lpstr>
      <vt:lpstr>تأثير التدليك على الجهاز اللمفاوي</vt:lpstr>
      <vt:lpstr>تأثير التدليك على الجهاز العصبي</vt:lpstr>
      <vt:lpstr>تأثير التدليك على الجهاز الهضمي</vt:lpstr>
      <vt:lpstr>اغراض التدليك</vt:lpstr>
      <vt:lpstr>العوامل التي يجب مراعاتها عند التدليك</vt:lpstr>
      <vt:lpstr>الاسس العلمية لتطبيق التدليك</vt:lpstr>
      <vt:lpstr>اوضاع الجسم عند التدليك</vt:lpstr>
      <vt:lpstr>ترتيب تدليك اجزاء الجسم </vt:lpstr>
      <vt:lpstr>موانع استخدام التدليك العامة </vt:lpstr>
      <vt:lpstr>انماط وحركات التدليك</vt:lpstr>
      <vt:lpstr>أنواع التدليك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التدليك Massage</dc:title>
  <dc:creator>DR.Ahmed Saker 2o1O</dc:creator>
  <cp:lastModifiedBy>Dr.kamil</cp:lastModifiedBy>
  <cp:revision>32</cp:revision>
  <dcterms:created xsi:type="dcterms:W3CDTF">2014-04-08T17:27:34Z</dcterms:created>
  <dcterms:modified xsi:type="dcterms:W3CDTF">2018-03-10T21:25:02Z</dcterms:modified>
</cp:coreProperties>
</file>